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61" r:id="rId5"/>
    <p:sldId id="262" r:id="rId6"/>
    <p:sldId id="286" r:id="rId7"/>
    <p:sldId id="263" r:id="rId8"/>
    <p:sldId id="287" r:id="rId9"/>
    <p:sldId id="259" r:id="rId10"/>
    <p:sldId id="288" r:id="rId11"/>
    <p:sldId id="260" r:id="rId12"/>
    <p:sldId id="290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92" r:id="rId31"/>
    <p:sldId id="293" r:id="rId32"/>
    <p:sldId id="294" r:id="rId33"/>
    <p:sldId id="282" r:id="rId34"/>
    <p:sldId id="285" r:id="rId35"/>
    <p:sldId id="284" r:id="rId36"/>
    <p:sldId id="283" r:id="rId37"/>
    <p:sldId id="29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F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35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AE8C9-1163-44A9-A25A-EE3F212F578F}" type="datetimeFigureOut">
              <a:rPr lang="en-NZ" smtClean="0"/>
              <a:t>1/05/2017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25DF5-3605-47BE-93B7-A6E56C8B603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72786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F6093E-9A82-4B85-A61A-C3F0D642DDD7}" type="slidenum">
              <a:rPr lang="en-GB" altLang="en-US"/>
              <a:pPr/>
              <a:t>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2D7755-E5AF-4DF9-A731-0F7486203F76}" type="slidenum">
              <a:rPr lang="en-GB" altLang="en-US"/>
              <a:pPr/>
              <a:t>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98149B-52C8-410E-B0A3-12FB4D221C9C}" type="slidenum">
              <a:rPr lang="en-GB" altLang="en-US"/>
              <a:pPr/>
              <a:t>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CC65DA-410A-44F2-B62F-5D30C72B13E4}" type="slidenum">
              <a:rPr lang="en-GB" altLang="en-US"/>
              <a:pPr/>
              <a:t>5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50B41D-5DED-46A9-8E92-8EF80C9EDF9A}" type="slidenum">
              <a:rPr lang="en-GB" altLang="en-US"/>
              <a:pPr/>
              <a:t>7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744D7F-C472-4718-B198-3FB84DB0A096}" type="slidenum">
              <a:rPr lang="en-GB" altLang="en-US"/>
              <a:pPr/>
              <a:t>9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755E71-235C-49B8-8942-3AF6E020A2A8}" type="slidenum">
              <a:rPr lang="en-GB" altLang="en-US"/>
              <a:pPr/>
              <a:t>11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F65778-D1F2-489B-AC8D-FA5BD11E0725}" type="slidenum">
              <a:rPr lang="en-GB" altLang="en-US"/>
              <a:pPr/>
              <a:t>13</a:t>
            </a:fld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E585-5F93-4D1B-AA6A-BE25DC8C1226}" type="datetimeFigureOut">
              <a:rPr lang="en-NZ" smtClean="0"/>
              <a:t>1/05/2017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7CB39-D39B-4C5E-8A22-2FD4FAB75D7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5124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E585-5F93-4D1B-AA6A-BE25DC8C1226}" type="datetimeFigureOut">
              <a:rPr lang="en-NZ" smtClean="0"/>
              <a:t>1/05/2017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7CB39-D39B-4C5E-8A22-2FD4FAB75D7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4287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E585-5F93-4D1B-AA6A-BE25DC8C1226}" type="datetimeFigureOut">
              <a:rPr lang="en-NZ" smtClean="0"/>
              <a:t>1/05/2017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7CB39-D39B-4C5E-8A22-2FD4FAB75D7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25872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E585-5F93-4D1B-AA6A-BE25DC8C1226}" type="datetimeFigureOut">
              <a:rPr lang="en-NZ" smtClean="0"/>
              <a:t>1/05/2017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7CB39-D39B-4C5E-8A22-2FD4FAB75D7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3496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E585-5F93-4D1B-AA6A-BE25DC8C1226}" type="datetimeFigureOut">
              <a:rPr lang="en-NZ" smtClean="0"/>
              <a:t>1/05/2017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7CB39-D39B-4C5E-8A22-2FD4FAB75D7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6948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E585-5F93-4D1B-AA6A-BE25DC8C1226}" type="datetimeFigureOut">
              <a:rPr lang="en-NZ" smtClean="0"/>
              <a:t>1/05/2017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7CB39-D39B-4C5E-8A22-2FD4FAB75D7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6363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E585-5F93-4D1B-AA6A-BE25DC8C1226}" type="datetimeFigureOut">
              <a:rPr lang="en-NZ" smtClean="0"/>
              <a:t>1/05/2017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7CB39-D39B-4C5E-8A22-2FD4FAB75D7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3002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E585-5F93-4D1B-AA6A-BE25DC8C1226}" type="datetimeFigureOut">
              <a:rPr lang="en-NZ" smtClean="0"/>
              <a:t>1/05/2017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7CB39-D39B-4C5E-8A22-2FD4FAB75D7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6096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E585-5F93-4D1B-AA6A-BE25DC8C1226}" type="datetimeFigureOut">
              <a:rPr lang="en-NZ" smtClean="0"/>
              <a:t>1/05/2017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7CB39-D39B-4C5E-8A22-2FD4FAB75D7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73977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E585-5F93-4D1B-AA6A-BE25DC8C1226}" type="datetimeFigureOut">
              <a:rPr lang="en-NZ" smtClean="0"/>
              <a:t>1/05/2017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7CB39-D39B-4C5E-8A22-2FD4FAB75D7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8131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E585-5F93-4D1B-AA6A-BE25DC8C1226}" type="datetimeFigureOut">
              <a:rPr lang="en-NZ" smtClean="0"/>
              <a:t>1/05/2017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7CB39-D39B-4C5E-8A22-2FD4FAB75D7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60756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2E585-5F93-4D1B-AA6A-BE25DC8C1226}" type="datetimeFigureOut">
              <a:rPr lang="en-NZ" smtClean="0"/>
              <a:t>1/05/2017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7CB39-D39B-4C5E-8A22-2FD4FAB75D7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0908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va.microsoft.com/en-US/training-courses/developing-universal-windows-apps-with-c-and-xaml-8363" TargetMode="External"/><Relationship Id="rId2" Type="http://schemas.openxmlformats.org/officeDocument/2006/relationships/hyperlink" Target="https://msdn.microsoft.com/en-us/library/hh921077.aspx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smtClean="0"/>
              <a:t>High Fidelity Prototyping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smtClean="0"/>
              <a:t>Dr Kristin Stock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2892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mtClean="0"/>
              <a:t>Prototyping as Manifestation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smtClean="0"/>
              <a:t>Can use prototypes to manifest a particular design idea – as a tool to help explore and develop an idea.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45349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FD57BF0B-CFA2-4FBA-9D56-B6FE74987317}" type="slidenum">
              <a:rPr lang="en-GB" altLang="en-US"/>
              <a:pPr/>
              <a:t>11</a:t>
            </a:fld>
            <a:endParaRPr lang="en-GB" alt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title"/>
          </p:nvPr>
        </p:nvSpPr>
        <p:spPr>
          <a:xfrm>
            <a:off x="107504" y="521079"/>
            <a:ext cx="9036496" cy="643766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r>
              <a:rPr lang="en-US" altLang="en-US" sz="3600"/>
              <a:t>Manifestation dimensions of prototyping</a:t>
            </a:r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/>
          </a:p>
        </p:txBody>
      </p:sp>
      <p:pic>
        <p:nvPicPr>
          <p:cNvPr id="58377" name="Picture 9" descr="table_11_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5"/>
          <a:stretch>
            <a:fillRect/>
          </a:stretch>
        </p:blipFill>
        <p:spPr bwMode="auto">
          <a:xfrm>
            <a:off x="1692275" y="1484313"/>
            <a:ext cx="5864225" cy="49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965564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mtClean="0"/>
              <a:t>Economic Principle of Prototyping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/>
          <a:lstStyle/>
          <a:p>
            <a:r>
              <a:rPr lang="en-NZ" smtClean="0"/>
              <a:t>“The best prototype is one that, in the </a:t>
            </a:r>
            <a:r>
              <a:rPr lang="en-NZ" smtClean="0">
                <a:solidFill>
                  <a:srgbClr val="FF0000"/>
                </a:solidFill>
              </a:rPr>
              <a:t>simplest</a:t>
            </a:r>
            <a:r>
              <a:rPr lang="en-NZ" smtClean="0"/>
              <a:t> and </a:t>
            </a:r>
            <a:r>
              <a:rPr lang="en-NZ" smtClean="0">
                <a:solidFill>
                  <a:srgbClr val="FF0000"/>
                </a:solidFill>
              </a:rPr>
              <a:t>most efficient </a:t>
            </a:r>
            <a:r>
              <a:rPr lang="en-NZ" smtClean="0"/>
              <a:t>way, makes the </a:t>
            </a:r>
            <a:r>
              <a:rPr lang="en-NZ" smtClean="0">
                <a:solidFill>
                  <a:srgbClr val="FF0000"/>
                </a:solidFill>
              </a:rPr>
              <a:t>possibilities</a:t>
            </a:r>
            <a:r>
              <a:rPr lang="en-NZ" smtClean="0"/>
              <a:t> and </a:t>
            </a:r>
            <a:r>
              <a:rPr lang="en-NZ" smtClean="0">
                <a:solidFill>
                  <a:srgbClr val="FF0000"/>
                </a:solidFill>
              </a:rPr>
              <a:t>limitations</a:t>
            </a:r>
            <a:r>
              <a:rPr lang="en-NZ" smtClean="0"/>
              <a:t> of a design idea </a:t>
            </a:r>
            <a:r>
              <a:rPr lang="en-NZ" smtClean="0">
                <a:solidFill>
                  <a:srgbClr val="FF0000"/>
                </a:solidFill>
              </a:rPr>
              <a:t>visible</a:t>
            </a:r>
            <a:r>
              <a:rPr lang="en-NZ" smtClean="0"/>
              <a:t> and </a:t>
            </a:r>
            <a:r>
              <a:rPr lang="en-NZ" smtClean="0">
                <a:solidFill>
                  <a:srgbClr val="FF0000"/>
                </a:solidFill>
              </a:rPr>
              <a:t>measurable</a:t>
            </a:r>
            <a:r>
              <a:rPr lang="en-NZ" smtClean="0"/>
              <a:t>.”  </a:t>
            </a:r>
          </a:p>
          <a:p>
            <a:pPr marL="0" indent="0">
              <a:buNone/>
            </a:pPr>
            <a:endParaRPr lang="en-NZ" smtClean="0"/>
          </a:p>
          <a:p>
            <a:pPr marL="0" indent="0" algn="r">
              <a:buNone/>
            </a:pPr>
            <a:r>
              <a:rPr lang="en-NZ" sz="2000"/>
              <a:t>	</a:t>
            </a:r>
            <a:r>
              <a:rPr lang="en-NZ" sz="2000" smtClean="0"/>
              <a:t>(p.397, Rogers, Sharp and Preece, 2011).</a:t>
            </a:r>
            <a:endParaRPr lang="en-NZ"/>
          </a:p>
        </p:txBody>
      </p:sp>
      <p:sp>
        <p:nvSpPr>
          <p:cNvPr id="4" name="Oval 3"/>
          <p:cNvSpPr/>
          <p:nvPr/>
        </p:nvSpPr>
        <p:spPr>
          <a:xfrm>
            <a:off x="5652120" y="1435494"/>
            <a:ext cx="2664296" cy="6480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smtClean="0"/>
              <a:t>no more than necessary</a:t>
            </a:r>
            <a:endParaRPr lang="en-NZ"/>
          </a:p>
        </p:txBody>
      </p:sp>
      <p:sp>
        <p:nvSpPr>
          <p:cNvPr id="5" name="Oval 4"/>
          <p:cNvSpPr/>
          <p:nvPr/>
        </p:nvSpPr>
        <p:spPr>
          <a:xfrm>
            <a:off x="323528" y="4293096"/>
            <a:ext cx="2664296" cy="6480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smtClean="0"/>
              <a:t>enough for evaluation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32061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C15BF669-6A93-42BD-B6EB-93400D85C584}" type="slidenum">
              <a:rPr lang="en-GB" altLang="en-US"/>
              <a:pPr/>
              <a:t>13</a:t>
            </a:fld>
            <a:endParaRPr lang="en-GB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title"/>
          </p:nvPr>
        </p:nvSpPr>
        <p:spPr>
          <a:xfrm>
            <a:off x="2627313" y="320675"/>
            <a:ext cx="4029075" cy="75882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4400"/>
              <a:t>Construction  </a:t>
            </a:r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/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633412" y="1340768"/>
            <a:ext cx="8258175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71463" indent="-271463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120000"/>
              </a:lnSpc>
              <a:spcBef>
                <a:spcPts val="300"/>
              </a:spcBef>
              <a:buFontTx/>
              <a:buChar char="•"/>
            </a:pPr>
            <a:r>
              <a:rPr lang="en-GB" altLang="en-US" sz="2800">
                <a:latin typeface="Verdana" pitchFamily="34" charset="0"/>
              </a:rPr>
              <a:t>Taking the prototypes (or learning from them) and creating a whole</a:t>
            </a:r>
          </a:p>
          <a:p>
            <a:pPr eaLnBrk="0" hangingPunct="0">
              <a:lnSpc>
                <a:spcPct val="120000"/>
              </a:lnSpc>
              <a:spcBef>
                <a:spcPts val="300"/>
              </a:spcBef>
              <a:buFontTx/>
              <a:buChar char="•"/>
            </a:pPr>
            <a:r>
              <a:rPr lang="en-GB" altLang="en-US" sz="2800">
                <a:latin typeface="Verdana" pitchFamily="34" charset="0"/>
              </a:rPr>
              <a:t>Quality must be attended to: usability (of course), reliability, robustness, maintainability, integrity, portability, efficiency, etc</a:t>
            </a:r>
          </a:p>
          <a:p>
            <a:pPr eaLnBrk="0" hangingPunct="0">
              <a:lnSpc>
                <a:spcPct val="120000"/>
              </a:lnSpc>
              <a:spcBef>
                <a:spcPts val="300"/>
              </a:spcBef>
              <a:buFontTx/>
              <a:buChar char="•"/>
            </a:pPr>
            <a:r>
              <a:rPr lang="en-GB" altLang="en-US" sz="2800">
                <a:latin typeface="Verdana" pitchFamily="34" charset="0"/>
              </a:rPr>
              <a:t>Product must be engineered</a:t>
            </a:r>
          </a:p>
          <a:p>
            <a:pPr lvl="2" eaLnBrk="0" hangingPunct="0">
              <a:lnSpc>
                <a:spcPct val="120000"/>
              </a:lnSpc>
              <a:spcBef>
                <a:spcPts val="300"/>
              </a:spcBef>
            </a:pPr>
            <a:r>
              <a:rPr lang="en-GB" altLang="en-US" sz="2800">
                <a:latin typeface="Verdana" pitchFamily="34" charset="0"/>
              </a:rPr>
              <a:t>Evolutionary prototyping</a:t>
            </a:r>
          </a:p>
          <a:p>
            <a:pPr lvl="2" eaLnBrk="0" hangingPunct="0">
              <a:lnSpc>
                <a:spcPct val="120000"/>
              </a:lnSpc>
              <a:spcBef>
                <a:spcPts val="300"/>
              </a:spcBef>
            </a:pPr>
            <a:r>
              <a:rPr lang="en-GB" altLang="en-US" sz="2800">
                <a:latin typeface="Verdana" pitchFamily="34" charset="0"/>
              </a:rPr>
              <a:t>‘Throw-away’ </a:t>
            </a:r>
            <a:r>
              <a:rPr lang="en-GB" altLang="en-US" sz="2800" smtClean="0">
                <a:latin typeface="Verdana" pitchFamily="34" charset="0"/>
              </a:rPr>
              <a:t>prototyping</a:t>
            </a:r>
            <a:endParaRPr lang="en-US" altLang="en-US" sz="28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18060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r>
              <a:rPr lang="en-NZ" dirty="0" smtClean="0"/>
              <a:t>Balance</a:t>
            </a:r>
          </a:p>
          <a:p>
            <a:endParaRPr lang="en-NZ" dirty="0"/>
          </a:p>
          <a:p>
            <a:endParaRPr lang="en-NZ" dirty="0" smtClean="0"/>
          </a:p>
          <a:p>
            <a:endParaRPr lang="en-NZ" dirty="0"/>
          </a:p>
          <a:p>
            <a:endParaRPr lang="en-NZ" dirty="0" smtClean="0"/>
          </a:p>
          <a:p>
            <a:endParaRPr lang="en-NZ" dirty="0"/>
          </a:p>
          <a:p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Emphasis</a:t>
            </a:r>
          </a:p>
          <a:p>
            <a:endParaRPr lang="en-NZ" dirty="0"/>
          </a:p>
          <a:p>
            <a:endParaRPr lang="en-NZ" dirty="0" smtClean="0"/>
          </a:p>
          <a:p>
            <a:endParaRPr lang="en-NZ" dirty="0"/>
          </a:p>
          <a:p>
            <a:endParaRPr lang="en-NZ" dirty="0" smtClean="0"/>
          </a:p>
          <a:p>
            <a:endParaRPr lang="en-NZ" dirty="0"/>
          </a:p>
          <a:p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Unity</a:t>
            </a:r>
            <a:endParaRPr lang="en-N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0207-552E-400E-9BD2-BB9F59D263EB}" type="slidenum">
              <a:rPr lang="en-NZ" smtClean="0"/>
              <a:t>14</a:t>
            </a:fld>
            <a:endParaRPr lang="en-NZ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Some Design Principals</a:t>
            </a:r>
            <a:endParaRPr lang="en-NZ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84851"/>
            <a:ext cx="2119234" cy="3558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64" y="2084851"/>
            <a:ext cx="2347853" cy="40391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2084851"/>
            <a:ext cx="25527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97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Lines and Borders</a:t>
            </a:r>
          </a:p>
          <a:p>
            <a:r>
              <a:rPr lang="en-NZ" dirty="0" smtClean="0"/>
              <a:t>Colour</a:t>
            </a:r>
          </a:p>
          <a:p>
            <a:r>
              <a:rPr lang="en-NZ" dirty="0" smtClean="0"/>
              <a:t>Images</a:t>
            </a:r>
          </a:p>
          <a:p>
            <a:r>
              <a:rPr lang="en-NZ" dirty="0" smtClean="0"/>
              <a:t>Text</a:t>
            </a:r>
          </a:p>
          <a:p>
            <a:r>
              <a:rPr lang="en-NZ" dirty="0" smtClean="0"/>
              <a:t>Form Elements</a:t>
            </a:r>
            <a:endParaRPr lang="en-NZ" dirty="0"/>
          </a:p>
          <a:p>
            <a:r>
              <a:rPr lang="en-NZ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0207-552E-400E-9BD2-BB9F59D263EB}" type="slidenum">
              <a:rPr lang="en-NZ" smtClean="0"/>
              <a:t>15</a:t>
            </a:fld>
            <a:endParaRPr lang="en-NZ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Areas of design</a:t>
            </a:r>
          </a:p>
        </p:txBody>
      </p:sp>
    </p:spTree>
    <p:extLst>
      <p:ext uri="{BB962C8B-B14F-4D97-AF65-F5344CB8AC3E}">
        <p14:creationId xmlns:p14="http://schemas.microsoft.com/office/powerpoint/2010/main" val="4178951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Create physical </a:t>
            </a:r>
            <a:r>
              <a:rPr lang="en-NZ" dirty="0" smtClean="0"/>
              <a:t>grouping</a:t>
            </a:r>
          </a:p>
          <a:p>
            <a:r>
              <a:rPr lang="en-NZ" dirty="0"/>
              <a:t>Borders offer possibilities for creative styling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0207-552E-400E-9BD2-BB9F59D263EB}" type="slidenum">
              <a:rPr lang="en-NZ" smtClean="0"/>
              <a:t>16</a:t>
            </a:fld>
            <a:endParaRPr lang="en-NZ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Areas of </a:t>
            </a:r>
            <a:r>
              <a:rPr lang="en-NZ" dirty="0" smtClean="0"/>
              <a:t>design:</a:t>
            </a:r>
            <a:br>
              <a:rPr lang="en-NZ" dirty="0" smtClean="0"/>
            </a:br>
            <a:r>
              <a:rPr lang="en-NZ" dirty="0" smtClean="0"/>
              <a:t>Lines and Borders</a:t>
            </a:r>
            <a:endParaRPr lang="en-N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" t="10035" r="6212" b="46650"/>
          <a:stretch/>
        </p:blipFill>
        <p:spPr bwMode="auto">
          <a:xfrm>
            <a:off x="288450" y="2897615"/>
            <a:ext cx="4329435" cy="331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884" y="2825992"/>
            <a:ext cx="4392000" cy="34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62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25963"/>
          </a:xfrm>
        </p:spPr>
        <p:txBody>
          <a:bodyPr/>
          <a:lstStyle/>
          <a:p>
            <a:r>
              <a:rPr lang="en-NZ" dirty="0" smtClean="0"/>
              <a:t>Schemes</a:t>
            </a:r>
          </a:p>
          <a:p>
            <a:pPr lvl="1"/>
            <a:r>
              <a:rPr lang="en-NZ" dirty="0" smtClean="0"/>
              <a:t>Monochromatic (single hue)</a:t>
            </a:r>
          </a:p>
          <a:p>
            <a:pPr lvl="1"/>
            <a:r>
              <a:rPr lang="en-NZ" dirty="0" smtClean="0"/>
              <a:t>Monochromatic + white</a:t>
            </a:r>
          </a:p>
          <a:p>
            <a:pPr lvl="1"/>
            <a:r>
              <a:rPr lang="en-NZ" dirty="0" smtClean="0"/>
              <a:t>Analogous (adjacent on colour wheel)</a:t>
            </a:r>
          </a:p>
          <a:p>
            <a:pPr lvl="1"/>
            <a:r>
              <a:rPr lang="en-NZ" dirty="0" smtClean="0"/>
              <a:t>Complimentary (opposite on colour wheel)</a:t>
            </a:r>
          </a:p>
          <a:p>
            <a:r>
              <a:rPr lang="en-NZ" dirty="0" smtClean="0"/>
              <a:t>Colour discord</a:t>
            </a:r>
          </a:p>
          <a:p>
            <a:r>
              <a:rPr lang="en-NZ" dirty="0" smtClean="0"/>
              <a:t>Contrast</a:t>
            </a:r>
          </a:p>
          <a:p>
            <a:r>
              <a:rPr lang="en-NZ" dirty="0" smtClean="0"/>
              <a:t>Colour blindness?</a:t>
            </a:r>
            <a:endParaRPr lang="en-N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0207-552E-400E-9BD2-BB9F59D263EB}" type="slidenum">
              <a:rPr lang="en-NZ" smtClean="0"/>
              <a:t>17</a:t>
            </a:fld>
            <a:endParaRPr lang="en-NZ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9512" y="274638"/>
            <a:ext cx="4392488" cy="1143000"/>
          </a:xfrm>
        </p:spPr>
        <p:txBody>
          <a:bodyPr>
            <a:normAutofit fontScale="90000"/>
          </a:bodyPr>
          <a:lstStyle/>
          <a:p>
            <a:r>
              <a:rPr lang="en-NZ" dirty="0"/>
              <a:t>Areas of </a:t>
            </a:r>
            <a:r>
              <a:rPr lang="en-NZ" dirty="0" smtClean="0"/>
              <a:t>design:</a:t>
            </a:r>
            <a:br>
              <a:rPr lang="en-NZ" dirty="0" smtClean="0"/>
            </a:br>
            <a:r>
              <a:rPr lang="en-NZ" dirty="0" smtClean="0"/>
              <a:t>Colour</a:t>
            </a:r>
            <a:endParaRPr lang="en-N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6545"/>
            <a:ext cx="4572001" cy="23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00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How does it support your design?</a:t>
            </a:r>
          </a:p>
          <a:p>
            <a:pPr lvl="1"/>
            <a:r>
              <a:rPr lang="en-NZ" dirty="0" smtClean="0"/>
              <a:t>Relevance</a:t>
            </a:r>
          </a:p>
          <a:p>
            <a:pPr lvl="1"/>
            <a:r>
              <a:rPr lang="en-NZ" dirty="0" smtClean="0"/>
              <a:t>Cost (image size)</a:t>
            </a:r>
          </a:p>
          <a:p>
            <a:pPr lvl="1"/>
            <a:r>
              <a:rPr lang="en-NZ" dirty="0" smtClean="0"/>
              <a:t>Colours</a:t>
            </a:r>
          </a:p>
          <a:p>
            <a:r>
              <a:rPr lang="en-NZ" dirty="0" smtClean="0"/>
              <a:t>Branding</a:t>
            </a:r>
          </a:p>
          <a:p>
            <a:pPr lvl="1"/>
            <a:r>
              <a:rPr lang="en-NZ" dirty="0" smtClean="0"/>
              <a:t>Logos</a:t>
            </a:r>
            <a:endParaRPr lang="en-N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0207-552E-400E-9BD2-BB9F59D263EB}" type="slidenum">
              <a:rPr lang="en-NZ" smtClean="0"/>
              <a:t>18</a:t>
            </a:fld>
            <a:endParaRPr lang="en-NZ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Areas of </a:t>
            </a:r>
            <a:r>
              <a:rPr lang="en-NZ" dirty="0" smtClean="0"/>
              <a:t>design:</a:t>
            </a:r>
            <a:br>
              <a:rPr lang="en-NZ" dirty="0" smtClean="0"/>
            </a:br>
            <a:r>
              <a:rPr lang="en-NZ" dirty="0" smtClean="0"/>
              <a:t>Images</a:t>
            </a:r>
            <a:endParaRPr lang="en-NZ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7" y="3049389"/>
            <a:ext cx="5809185" cy="37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31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Purpose of text</a:t>
            </a:r>
          </a:p>
          <a:p>
            <a:pPr lvl="1"/>
            <a:r>
              <a:rPr lang="en-NZ" dirty="0" smtClean="0"/>
              <a:t>Commentary </a:t>
            </a:r>
            <a:r>
              <a:rPr lang="en-NZ" dirty="0"/>
              <a:t>text is text that informs</a:t>
            </a:r>
          </a:p>
          <a:p>
            <a:pPr lvl="1"/>
            <a:r>
              <a:rPr lang="en-NZ" dirty="0"/>
              <a:t>Instrumental text  is text that works; e.g. hyperlinks, button, labels (this will be covered in the lecture on forms &amp; controls)</a:t>
            </a:r>
          </a:p>
          <a:p>
            <a:r>
              <a:rPr lang="en-NZ" dirty="0"/>
              <a:t>Legibility</a:t>
            </a:r>
          </a:p>
          <a:p>
            <a:r>
              <a:rPr lang="en-NZ" dirty="0" smtClean="0"/>
              <a:t>Readability</a:t>
            </a:r>
            <a:endParaRPr lang="en-NZ" dirty="0"/>
          </a:p>
          <a:p>
            <a:r>
              <a:rPr lang="en-NZ" dirty="0" smtClean="0"/>
              <a:t>Physical </a:t>
            </a:r>
            <a:r>
              <a:rPr lang="en-NZ" dirty="0"/>
              <a:t>Factors</a:t>
            </a:r>
          </a:p>
          <a:p>
            <a:endParaRPr lang="en-N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0207-552E-400E-9BD2-BB9F59D263EB}" type="slidenum">
              <a:rPr lang="en-NZ" smtClean="0"/>
              <a:t>19</a:t>
            </a:fld>
            <a:endParaRPr lang="en-NZ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Areas of </a:t>
            </a:r>
            <a:r>
              <a:rPr lang="en-NZ" dirty="0" smtClean="0"/>
              <a:t>design:</a:t>
            </a:r>
            <a:br>
              <a:rPr lang="en-NZ" dirty="0" smtClean="0"/>
            </a:br>
            <a:r>
              <a:rPr lang="en-NZ" dirty="0" smtClean="0"/>
              <a:t>Text</a:t>
            </a:r>
            <a:endParaRPr lang="en-NZ" dirty="0"/>
          </a:p>
        </p:txBody>
      </p:sp>
      <p:pic>
        <p:nvPicPr>
          <p:cNvPr id="5" name="Content Placeholder 6" descr="type_anatomy.jpg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932" y="4197086"/>
            <a:ext cx="4629869" cy="1493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300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F4A72346-8E93-4A50-9B0C-D90C3E48C42B}" type="slidenum">
              <a:rPr lang="en-GB" altLang="en-US"/>
              <a:pPr/>
              <a:t>2</a:t>
            </a:fld>
            <a:endParaRPr lang="en-GB" altLang="en-US"/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title"/>
          </p:nvPr>
        </p:nvSpPr>
        <p:spPr>
          <a:xfrm>
            <a:off x="1795463" y="355600"/>
            <a:ext cx="5572125" cy="75882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4400"/>
              <a:t>What is a prototype?</a:t>
            </a:r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/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422275" y="1524000"/>
            <a:ext cx="858043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541338" indent="-269875"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spcBef>
                <a:spcPts val="600"/>
              </a:spcBef>
            </a:pPr>
            <a:r>
              <a:rPr lang="en-GB" altLang="en-US" sz="2400">
                <a:latin typeface="Verdana" pitchFamily="34" charset="0"/>
              </a:rPr>
              <a:t>In interaction design it can be (among other things):</a:t>
            </a:r>
          </a:p>
          <a:p>
            <a:pPr lvl="1" eaLnBrk="0" hangingPunct="0"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a series of screen sketches</a:t>
            </a:r>
          </a:p>
          <a:p>
            <a:pPr lvl="1" eaLnBrk="0" hangingPunct="0"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a storyboard, i.e. a cartoon-like series of scenes </a:t>
            </a:r>
          </a:p>
          <a:p>
            <a:pPr lvl="1" eaLnBrk="0" hangingPunct="0"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a Powerpoint slide show</a:t>
            </a:r>
          </a:p>
          <a:p>
            <a:pPr lvl="1" eaLnBrk="0" hangingPunct="0"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a video simulating the use of a system</a:t>
            </a:r>
          </a:p>
          <a:p>
            <a:pPr lvl="1" eaLnBrk="0" hangingPunct="0"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a lump of wood (e.g. PalmPilot)</a:t>
            </a:r>
          </a:p>
          <a:p>
            <a:pPr lvl="1" eaLnBrk="0" hangingPunct="0"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a cardboard mock-up</a:t>
            </a:r>
          </a:p>
          <a:p>
            <a:pPr lvl="1" eaLnBrk="0" hangingPunct="0"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a piece of software with limited functionality written in the target language or in another language</a:t>
            </a:r>
          </a:p>
          <a:p>
            <a:pPr eaLnBrk="0" hangingPunct="0">
              <a:spcBef>
                <a:spcPts val="600"/>
              </a:spcBef>
              <a:buFontTx/>
              <a:buChar char="•"/>
            </a:pPr>
            <a:endParaRPr lang="en-GB" altLang="en-US" sz="2400">
              <a:latin typeface="Verdana" pitchFamily="34" charset="0"/>
            </a:endParaRPr>
          </a:p>
          <a:p>
            <a:pPr eaLnBrk="0" hangingPunct="0">
              <a:spcBef>
                <a:spcPts val="600"/>
              </a:spcBef>
              <a:buFontTx/>
              <a:buChar char="•"/>
            </a:pPr>
            <a:endParaRPr lang="en-GB" altLang="en-US" sz="24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9676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 smtClean="0"/>
              <a:t>Grouping</a:t>
            </a:r>
          </a:p>
          <a:p>
            <a:pPr lvl="1"/>
            <a:r>
              <a:rPr lang="en-NZ" dirty="0" smtClean="0"/>
              <a:t>Panels, frames and tabs</a:t>
            </a:r>
          </a:p>
          <a:p>
            <a:r>
              <a:rPr lang="en-NZ" dirty="0" smtClean="0"/>
              <a:t>Controls</a:t>
            </a:r>
          </a:p>
          <a:p>
            <a:pPr lvl="1"/>
            <a:r>
              <a:rPr lang="en-NZ" dirty="0" smtClean="0"/>
              <a:t>Buttons (icons vs. text)</a:t>
            </a:r>
          </a:p>
          <a:p>
            <a:pPr lvl="1"/>
            <a:r>
              <a:rPr lang="en-NZ" dirty="0" smtClean="0"/>
              <a:t>Hyperlinks</a:t>
            </a:r>
          </a:p>
          <a:p>
            <a:pPr lvl="1"/>
            <a:r>
              <a:rPr lang="en-NZ" dirty="0" smtClean="0"/>
              <a:t>Text fields</a:t>
            </a:r>
          </a:p>
          <a:p>
            <a:pPr lvl="1"/>
            <a:r>
              <a:rPr lang="en-NZ" dirty="0" smtClean="0"/>
              <a:t>Selections (lists/radio buttons/checkboxes)</a:t>
            </a:r>
          </a:p>
          <a:p>
            <a:pPr lvl="1"/>
            <a:r>
              <a:rPr lang="en-NZ" dirty="0" smtClean="0"/>
              <a:t>Pickers (colour/date/time)</a:t>
            </a:r>
          </a:p>
          <a:p>
            <a:r>
              <a:rPr lang="en-NZ" dirty="0" smtClean="0"/>
              <a:t>Interfaces that look good are perceived as working better</a:t>
            </a:r>
            <a:endParaRPr lang="en-N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0207-552E-400E-9BD2-BB9F59D263EB}" type="slidenum">
              <a:rPr lang="en-NZ" smtClean="0"/>
              <a:t>20</a:t>
            </a:fld>
            <a:endParaRPr lang="en-NZ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Areas of </a:t>
            </a:r>
            <a:r>
              <a:rPr lang="en-NZ" dirty="0" smtClean="0"/>
              <a:t>design:</a:t>
            </a:r>
            <a:br>
              <a:rPr lang="en-NZ" dirty="0" smtClean="0"/>
            </a:br>
            <a:r>
              <a:rPr lang="en-NZ" dirty="0" smtClean="0"/>
              <a:t>Form Elements</a:t>
            </a:r>
            <a:endParaRPr lang="en-NZ" dirty="0"/>
          </a:p>
        </p:txBody>
      </p:sp>
      <p:pic>
        <p:nvPicPr>
          <p:cNvPr id="5" name="Picture 4" descr="Figure10-9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54"/>
          <a:stretch/>
        </p:blipFill>
        <p:spPr bwMode="auto">
          <a:xfrm>
            <a:off x="6400199" y="187927"/>
            <a:ext cx="2639560" cy="233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706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Left navigation</a:t>
            </a:r>
          </a:p>
          <a:p>
            <a:r>
              <a:rPr lang="en-NZ" dirty="0" smtClean="0"/>
              <a:t>Breadcrumbs</a:t>
            </a:r>
          </a:p>
          <a:p>
            <a:r>
              <a:rPr lang="en-NZ" dirty="0" smtClean="0"/>
              <a:t>Menus</a:t>
            </a:r>
          </a:p>
          <a:p>
            <a:r>
              <a:rPr lang="en-NZ" dirty="0" smtClean="0"/>
              <a:t>In place</a:t>
            </a:r>
          </a:p>
          <a:p>
            <a:r>
              <a:rPr lang="en-NZ" dirty="0" smtClean="0"/>
              <a:t>Tabs</a:t>
            </a:r>
          </a:p>
          <a:p>
            <a:r>
              <a:rPr lang="en-NZ" dirty="0" smtClean="0"/>
              <a:t>Dropdown menus</a:t>
            </a:r>
          </a:p>
          <a:p>
            <a:r>
              <a:rPr lang="en-NZ" dirty="0" smtClean="0"/>
              <a:t>Footers</a:t>
            </a:r>
            <a:endParaRPr lang="en-N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0207-552E-400E-9BD2-BB9F59D263EB}" type="slidenum">
              <a:rPr lang="en-NZ" smtClean="0"/>
              <a:t>21</a:t>
            </a:fld>
            <a:endParaRPr lang="en-NZ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Areas of </a:t>
            </a:r>
            <a:r>
              <a:rPr lang="en-NZ" dirty="0" smtClean="0"/>
              <a:t>design:</a:t>
            </a:r>
            <a:br>
              <a:rPr lang="en-NZ" dirty="0" smtClean="0"/>
            </a:br>
            <a:r>
              <a:rPr lang="en-NZ" dirty="0" smtClean="0"/>
              <a:t>Navigation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91287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All elements lined against a grid</a:t>
            </a:r>
          </a:p>
          <a:p>
            <a:pPr lvl="1"/>
            <a:r>
              <a:rPr lang="en-NZ" dirty="0" smtClean="0"/>
              <a:t>12-column grid</a:t>
            </a:r>
          </a:p>
          <a:p>
            <a:pPr lvl="1"/>
            <a:r>
              <a:rPr lang="en-NZ" dirty="0" smtClean="0"/>
              <a:t>960 Grid System</a:t>
            </a:r>
          </a:p>
          <a:p>
            <a:r>
              <a:rPr lang="en-NZ" dirty="0" smtClean="0"/>
              <a:t>Benefits</a:t>
            </a:r>
          </a:p>
          <a:p>
            <a:pPr lvl="1"/>
            <a:r>
              <a:rPr lang="en-NZ" dirty="0" smtClean="0"/>
              <a:t>Clarity/order</a:t>
            </a:r>
          </a:p>
          <a:p>
            <a:pPr lvl="1"/>
            <a:r>
              <a:rPr lang="en-NZ" dirty="0" smtClean="0"/>
              <a:t>Efficiency</a:t>
            </a:r>
          </a:p>
          <a:p>
            <a:pPr lvl="1"/>
            <a:r>
              <a:rPr lang="en-NZ" dirty="0" smtClean="0"/>
              <a:t>Economy</a:t>
            </a:r>
          </a:p>
          <a:p>
            <a:pPr lvl="1"/>
            <a:r>
              <a:rPr lang="en-NZ" dirty="0" smtClean="0"/>
              <a:t>Consistency/harmony</a:t>
            </a:r>
          </a:p>
          <a:p>
            <a:pPr lvl="1"/>
            <a:endParaRPr lang="en-N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0207-552E-400E-9BD2-BB9F59D263EB}" type="slidenum">
              <a:rPr lang="en-NZ" smtClean="0"/>
              <a:t>22</a:t>
            </a:fld>
            <a:endParaRPr lang="en-NZ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Grid-based Layouts</a:t>
            </a:r>
            <a:endParaRPr lang="en-N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010" y="2307896"/>
            <a:ext cx="3178688" cy="41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51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0207-552E-400E-9BD2-BB9F59D263EB}" type="slidenum">
              <a:rPr lang="en-NZ" smtClean="0"/>
              <a:t>23</a:t>
            </a:fld>
            <a:endParaRPr lang="en-NZ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Anatomy of a Web Page</a:t>
            </a:r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1259632" y="1417640"/>
            <a:ext cx="6048672" cy="43156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1331640" y="1508787"/>
            <a:ext cx="5904656" cy="6720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/>
          <p:cNvSpPr/>
          <p:nvPr/>
        </p:nvSpPr>
        <p:spPr>
          <a:xfrm>
            <a:off x="1331640" y="2276872"/>
            <a:ext cx="1368152" cy="25922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Rectangle 7"/>
          <p:cNvSpPr/>
          <p:nvPr/>
        </p:nvSpPr>
        <p:spPr>
          <a:xfrm>
            <a:off x="1331640" y="4965171"/>
            <a:ext cx="5904656" cy="672075"/>
          </a:xfrm>
          <a:prstGeom prst="rect">
            <a:avLst/>
          </a:prstGeom>
          <a:gradFill>
            <a:gsLst>
              <a:gs pos="0">
                <a:srgbClr val="90EFF4"/>
              </a:gs>
              <a:gs pos="65000">
                <a:srgbClr val="C5FCFF"/>
              </a:gs>
              <a:gs pos="100000">
                <a:srgbClr val="D3FDFF"/>
              </a:gs>
            </a:gsLst>
          </a:gradFill>
          <a:ln>
            <a:solidFill>
              <a:srgbClr val="90EFF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/>
          <p:cNvSpPr/>
          <p:nvPr/>
        </p:nvSpPr>
        <p:spPr>
          <a:xfrm>
            <a:off x="2771800" y="2276872"/>
            <a:ext cx="3312368" cy="25922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/>
          <p:cNvSpPr/>
          <p:nvPr/>
        </p:nvSpPr>
        <p:spPr>
          <a:xfrm>
            <a:off x="6156176" y="2276872"/>
            <a:ext cx="1080120" cy="960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/>
          <p:cNvSpPr/>
          <p:nvPr/>
        </p:nvSpPr>
        <p:spPr>
          <a:xfrm>
            <a:off x="6156176" y="3332989"/>
            <a:ext cx="1080120" cy="960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TextBox 11"/>
          <p:cNvSpPr txBox="1"/>
          <p:nvPr/>
        </p:nvSpPr>
        <p:spPr>
          <a:xfrm>
            <a:off x="1306882" y="163664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Logo</a:t>
            </a:r>
            <a:endParaRPr lang="en-NZ" dirty="0"/>
          </a:p>
        </p:txBody>
      </p:sp>
      <p:sp>
        <p:nvSpPr>
          <p:cNvPr id="13" name="TextBox 12"/>
          <p:cNvSpPr txBox="1"/>
          <p:nvPr/>
        </p:nvSpPr>
        <p:spPr>
          <a:xfrm>
            <a:off x="3315113" y="1597270"/>
            <a:ext cx="1937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i="1" dirty="0" smtClean="0"/>
              <a:t>Branding elements</a:t>
            </a:r>
            <a:endParaRPr lang="en-NZ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110667" y="1511815"/>
            <a:ext cx="1125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Z" sz="1100" dirty="0" smtClean="0"/>
              <a:t>Search and login</a:t>
            </a:r>
          </a:p>
          <a:p>
            <a:pPr algn="r"/>
            <a:r>
              <a:rPr lang="en-NZ" sz="1100" dirty="0" smtClean="0"/>
              <a:t>functionality</a:t>
            </a:r>
            <a:endParaRPr lang="en-NZ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2842626" y="2360494"/>
            <a:ext cx="1509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600" dirty="0" smtClean="0"/>
              <a:t>Content Header</a:t>
            </a:r>
            <a:endParaRPr lang="en-NZ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402891" y="2358389"/>
            <a:ext cx="830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Left</a:t>
            </a:r>
          </a:p>
          <a:p>
            <a:r>
              <a:rPr lang="en-NZ" sz="1200" dirty="0" smtClean="0"/>
              <a:t>navigation</a:t>
            </a:r>
            <a:endParaRPr lang="en-NZ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985936" y="5116542"/>
            <a:ext cx="596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1200" dirty="0" smtClean="0"/>
              <a:t>Footer</a:t>
            </a:r>
            <a:endParaRPr lang="en-NZ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6154994" y="2352897"/>
            <a:ext cx="858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Associated</a:t>
            </a:r>
          </a:p>
          <a:p>
            <a:r>
              <a:rPr lang="en-NZ" sz="1200" dirty="0" smtClean="0"/>
              <a:t>content</a:t>
            </a:r>
          </a:p>
          <a:p>
            <a:r>
              <a:rPr lang="en-NZ" sz="1200" dirty="0" smtClean="0"/>
              <a:t>(ads?)</a:t>
            </a:r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3830181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1"/>
          <p:cNvSpPr>
            <a:spLocks noGrp="1"/>
          </p:cNvSpPr>
          <p:nvPr>
            <p:ph idx="1"/>
          </p:nvPr>
        </p:nvSpPr>
        <p:spPr>
          <a:xfrm>
            <a:off x="107504" y="1481329"/>
            <a:ext cx="8905528" cy="4525963"/>
          </a:xfrm>
        </p:spPr>
        <p:txBody>
          <a:bodyPr numCol="3"/>
          <a:lstStyle/>
          <a:p>
            <a:r>
              <a:rPr lang="en-NZ" dirty="0" smtClean="0"/>
              <a:t>Floating panel</a:t>
            </a:r>
          </a:p>
          <a:p>
            <a:endParaRPr lang="en-NZ" dirty="0"/>
          </a:p>
          <a:p>
            <a:endParaRPr lang="en-NZ" dirty="0" smtClean="0"/>
          </a:p>
          <a:p>
            <a:endParaRPr lang="en-NZ" dirty="0"/>
          </a:p>
          <a:p>
            <a:endParaRPr lang="en-NZ" dirty="0" smtClean="0"/>
          </a:p>
          <a:p>
            <a:endParaRPr lang="en-NZ" dirty="0"/>
          </a:p>
          <a:p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Letterbox</a:t>
            </a:r>
          </a:p>
          <a:p>
            <a:endParaRPr lang="en-NZ" dirty="0"/>
          </a:p>
          <a:p>
            <a:endParaRPr lang="en-NZ" dirty="0" smtClean="0"/>
          </a:p>
          <a:p>
            <a:endParaRPr lang="en-NZ" dirty="0"/>
          </a:p>
          <a:p>
            <a:endParaRPr lang="en-NZ" dirty="0" smtClean="0"/>
          </a:p>
          <a:p>
            <a:endParaRPr lang="en-NZ" dirty="0"/>
          </a:p>
          <a:p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Bento box</a:t>
            </a:r>
            <a:endParaRPr lang="en-N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0207-552E-400E-9BD2-BB9F59D263EB}" type="slidenum">
              <a:rPr lang="en-NZ" smtClean="0"/>
              <a:t>24</a:t>
            </a:fld>
            <a:endParaRPr lang="en-NZ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Some Web Page Structures</a:t>
            </a:r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107504" y="2138374"/>
            <a:ext cx="2880000" cy="36435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827505" y="2215327"/>
            <a:ext cx="1577143" cy="5674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/>
          <p:cNvSpPr/>
          <p:nvPr/>
        </p:nvSpPr>
        <p:spPr>
          <a:xfrm>
            <a:off x="827505" y="2782739"/>
            <a:ext cx="1577143" cy="23507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0" name="Rectangle 19"/>
          <p:cNvSpPr/>
          <p:nvPr/>
        </p:nvSpPr>
        <p:spPr>
          <a:xfrm>
            <a:off x="3120268" y="2138374"/>
            <a:ext cx="2880000" cy="36435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1" name="Rectangle 20"/>
          <p:cNvSpPr/>
          <p:nvPr/>
        </p:nvSpPr>
        <p:spPr>
          <a:xfrm>
            <a:off x="3154555" y="2215327"/>
            <a:ext cx="2811429" cy="5674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" name="Rectangle 21"/>
          <p:cNvSpPr/>
          <p:nvPr/>
        </p:nvSpPr>
        <p:spPr>
          <a:xfrm>
            <a:off x="3461272" y="2863797"/>
            <a:ext cx="651429" cy="28370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3" name="Rectangle 22"/>
          <p:cNvSpPr/>
          <p:nvPr/>
        </p:nvSpPr>
        <p:spPr>
          <a:xfrm>
            <a:off x="4146986" y="5133446"/>
            <a:ext cx="1577143" cy="567412"/>
          </a:xfrm>
          <a:prstGeom prst="rect">
            <a:avLst/>
          </a:prstGeom>
          <a:gradFill>
            <a:gsLst>
              <a:gs pos="0">
                <a:srgbClr val="90EFF4"/>
              </a:gs>
              <a:gs pos="65000">
                <a:srgbClr val="C5FCFF"/>
              </a:gs>
              <a:gs pos="100000">
                <a:srgbClr val="D3FDFF"/>
              </a:gs>
            </a:gsLst>
          </a:gradFill>
          <a:ln>
            <a:solidFill>
              <a:srgbClr val="90EFF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4" name="Rectangle 23"/>
          <p:cNvSpPr/>
          <p:nvPr/>
        </p:nvSpPr>
        <p:spPr>
          <a:xfrm>
            <a:off x="4146986" y="2863798"/>
            <a:ext cx="1577143" cy="21885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8" name="Rectangle 27"/>
          <p:cNvSpPr/>
          <p:nvPr/>
        </p:nvSpPr>
        <p:spPr>
          <a:xfrm>
            <a:off x="6133032" y="2138374"/>
            <a:ext cx="2880000" cy="36435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9" name="Rectangle 28"/>
          <p:cNvSpPr/>
          <p:nvPr/>
        </p:nvSpPr>
        <p:spPr>
          <a:xfrm>
            <a:off x="6167319" y="2215327"/>
            <a:ext cx="2811429" cy="5674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0" name="Rectangle 29"/>
          <p:cNvSpPr/>
          <p:nvPr/>
        </p:nvSpPr>
        <p:spPr>
          <a:xfrm>
            <a:off x="6167319" y="2863797"/>
            <a:ext cx="651429" cy="238801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1" name="Rectangle 30"/>
          <p:cNvSpPr/>
          <p:nvPr/>
        </p:nvSpPr>
        <p:spPr>
          <a:xfrm>
            <a:off x="6167319" y="5357294"/>
            <a:ext cx="2811429" cy="343564"/>
          </a:xfrm>
          <a:prstGeom prst="rect">
            <a:avLst/>
          </a:prstGeom>
          <a:gradFill>
            <a:gsLst>
              <a:gs pos="0">
                <a:srgbClr val="90EFF4"/>
              </a:gs>
              <a:gs pos="65000">
                <a:srgbClr val="C5FCFF"/>
              </a:gs>
              <a:gs pos="100000">
                <a:srgbClr val="D3FDFF"/>
              </a:gs>
            </a:gsLst>
          </a:gradFill>
          <a:ln>
            <a:solidFill>
              <a:srgbClr val="90EFF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2" name="Rectangle 31"/>
          <p:cNvSpPr/>
          <p:nvPr/>
        </p:nvSpPr>
        <p:spPr>
          <a:xfrm>
            <a:off x="6853033" y="2863797"/>
            <a:ext cx="1577143" cy="11412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3" name="Rectangle 32"/>
          <p:cNvSpPr/>
          <p:nvPr/>
        </p:nvSpPr>
        <p:spPr>
          <a:xfrm>
            <a:off x="8464461" y="2863798"/>
            <a:ext cx="514286" cy="810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4" name="Rectangle 33"/>
          <p:cNvSpPr/>
          <p:nvPr/>
        </p:nvSpPr>
        <p:spPr>
          <a:xfrm>
            <a:off x="8464461" y="3755446"/>
            <a:ext cx="514286" cy="810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5" name="Rectangle 34"/>
          <p:cNvSpPr/>
          <p:nvPr/>
        </p:nvSpPr>
        <p:spPr>
          <a:xfrm>
            <a:off x="6853033" y="4110545"/>
            <a:ext cx="1577143" cy="11412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Rectangle 7"/>
          <p:cNvSpPr/>
          <p:nvPr/>
        </p:nvSpPr>
        <p:spPr>
          <a:xfrm>
            <a:off x="827505" y="5133446"/>
            <a:ext cx="1577143" cy="567412"/>
          </a:xfrm>
          <a:prstGeom prst="rect">
            <a:avLst/>
          </a:prstGeom>
          <a:gradFill>
            <a:gsLst>
              <a:gs pos="0">
                <a:srgbClr val="90EFF4"/>
              </a:gs>
              <a:gs pos="65000">
                <a:srgbClr val="C5FCFF"/>
              </a:gs>
              <a:gs pos="100000">
                <a:srgbClr val="D3FDFF"/>
              </a:gs>
            </a:gsLst>
          </a:gradFill>
          <a:ln>
            <a:solidFill>
              <a:srgbClr val="90EFF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74958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4926615"/>
          </a:xfrm>
        </p:spPr>
        <p:txBody>
          <a:bodyPr>
            <a:normAutofit fontScale="92500" lnSpcReduction="10000"/>
          </a:bodyPr>
          <a:lstStyle/>
          <a:p>
            <a:r>
              <a:rPr lang="en-NZ" dirty="0" smtClean="0"/>
              <a:t>Help the user to understand your page</a:t>
            </a:r>
          </a:p>
          <a:p>
            <a:r>
              <a:rPr lang="en-NZ" dirty="0" smtClean="0"/>
              <a:t>Logo</a:t>
            </a:r>
          </a:p>
          <a:p>
            <a:pPr lvl="1"/>
            <a:r>
              <a:rPr lang="en-NZ" dirty="0" smtClean="0"/>
              <a:t>Top-left, link to home page</a:t>
            </a:r>
          </a:p>
          <a:p>
            <a:r>
              <a:rPr lang="en-NZ" dirty="0" smtClean="0"/>
              <a:t>Search</a:t>
            </a:r>
          </a:p>
          <a:p>
            <a:pPr lvl="1"/>
            <a:r>
              <a:rPr lang="en-NZ" dirty="0" smtClean="0"/>
              <a:t>Top-right, minimal (utility function)</a:t>
            </a:r>
          </a:p>
          <a:p>
            <a:r>
              <a:rPr lang="en-NZ" dirty="0" smtClean="0"/>
              <a:t>Footer</a:t>
            </a:r>
          </a:p>
          <a:p>
            <a:pPr lvl="1"/>
            <a:r>
              <a:rPr lang="en-NZ" dirty="0" smtClean="0"/>
              <a:t>Less “critical stuff”, navigation (for when the user really wants it)</a:t>
            </a:r>
          </a:p>
          <a:p>
            <a:r>
              <a:rPr lang="en-NZ" dirty="0" smtClean="0"/>
              <a:t>Buttons</a:t>
            </a:r>
          </a:p>
          <a:p>
            <a:pPr lvl="1"/>
            <a:r>
              <a:rPr lang="en-NZ" dirty="0" smtClean="0"/>
              <a:t>Should look like buttons (clickable!)</a:t>
            </a:r>
            <a:endParaRPr lang="en-N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0207-552E-400E-9BD2-BB9F59D263EB}" type="slidenum">
              <a:rPr lang="en-NZ" smtClean="0"/>
              <a:t>25</a:t>
            </a:fld>
            <a:endParaRPr lang="en-NZ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Web Design Conventions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98926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Interface adapts to user’s device</a:t>
            </a:r>
          </a:p>
          <a:p>
            <a:pPr lvl="1"/>
            <a:r>
              <a:rPr lang="en-NZ" dirty="0" smtClean="0"/>
              <a:t>Desktop system</a:t>
            </a:r>
          </a:p>
          <a:p>
            <a:pPr lvl="1"/>
            <a:r>
              <a:rPr lang="en-NZ" dirty="0" smtClean="0"/>
              <a:t>Tablet device</a:t>
            </a:r>
          </a:p>
          <a:p>
            <a:pPr lvl="1"/>
            <a:r>
              <a:rPr lang="en-NZ" dirty="0" smtClean="0"/>
              <a:t>Smart phone</a:t>
            </a:r>
          </a:p>
          <a:p>
            <a:pPr lvl="1"/>
            <a:r>
              <a:rPr lang="en-NZ" dirty="0" smtClean="0"/>
              <a:t>Smart watch</a:t>
            </a:r>
          </a:p>
          <a:p>
            <a:r>
              <a:rPr lang="en-NZ" dirty="0" smtClean="0"/>
              <a:t>Same/different design?</a:t>
            </a:r>
          </a:p>
          <a:p>
            <a:r>
              <a:rPr lang="en-NZ" dirty="0" smtClean="0"/>
              <a:t>Same/different elements?</a:t>
            </a:r>
          </a:p>
          <a:p>
            <a:pPr lvl="1"/>
            <a:r>
              <a:rPr lang="en-NZ" dirty="0" smtClean="0"/>
              <a:t>What is important?</a:t>
            </a:r>
            <a:endParaRPr lang="en-N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20207-552E-400E-9BD2-BB9F59D263EB}" type="slidenum">
              <a:rPr lang="en-NZ" smtClean="0"/>
              <a:t>26</a:t>
            </a:fld>
            <a:endParaRPr lang="en-NZ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Responsive Design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37432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mtClean="0"/>
              <a:t>Tools for High Fidelity Prototyping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smtClean="0"/>
              <a:t>There are many.</a:t>
            </a:r>
          </a:p>
          <a:p>
            <a:r>
              <a:rPr lang="en-NZ" smtClean="0"/>
              <a:t>Examples:</a:t>
            </a:r>
          </a:p>
          <a:p>
            <a:pPr lvl="1"/>
            <a:r>
              <a:rPr lang="en-NZ" smtClean="0"/>
              <a:t>For web pages, MS Frontpage, Adobe Dreamweaver</a:t>
            </a:r>
          </a:p>
          <a:p>
            <a:pPr lvl="1"/>
            <a:r>
              <a:rPr lang="en-NZ" smtClean="0"/>
              <a:t>Visual Studio lets you create Windows style prototypes, with Blend, Sketchflow, etc.</a:t>
            </a:r>
          </a:p>
          <a:p>
            <a:pPr lvl="1"/>
            <a:r>
              <a:rPr lang="en-NZ" smtClean="0"/>
              <a:t>etc.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25820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mtClean="0"/>
              <a:t>Visual Studio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smtClean="0"/>
              <a:t>Integrated Development Environment (IDE)</a:t>
            </a:r>
          </a:p>
          <a:p>
            <a:r>
              <a:rPr lang="en-NZ" smtClean="0"/>
              <a:t>Code editor, debugger.</a:t>
            </a:r>
          </a:p>
          <a:p>
            <a:r>
              <a:rPr lang="en-NZ" smtClean="0"/>
              <a:t>Multiple languages: VB, C++, C#, etc.</a:t>
            </a:r>
          </a:p>
          <a:p>
            <a:r>
              <a:rPr lang="en-NZ" smtClean="0"/>
              <a:t>Design tools to help generate code.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8468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mtClean="0"/>
              <a:t>Design Tools in Visual Studio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NZ" smtClean="0"/>
              <a:t>Windows Forms Designer, for desktop apps.</a:t>
            </a:r>
          </a:p>
          <a:p>
            <a:r>
              <a:rPr lang="en-NZ" smtClean="0"/>
              <a:t>Tools for creating web sites (HTML/CSS, ASP.NET).</a:t>
            </a:r>
          </a:p>
          <a:p>
            <a:r>
              <a:rPr lang="en-NZ" smtClean="0"/>
              <a:t>XAML Interfaces:</a:t>
            </a:r>
          </a:p>
          <a:p>
            <a:pPr lvl="1"/>
            <a:r>
              <a:rPr lang="en-NZ" smtClean="0"/>
              <a:t>XAML Designer.</a:t>
            </a:r>
          </a:p>
          <a:p>
            <a:pPr lvl="1"/>
            <a:r>
              <a:rPr lang="en-NZ" smtClean="0"/>
              <a:t>Blend – advanced design tasks like animations and behaviours.</a:t>
            </a:r>
          </a:p>
          <a:p>
            <a:pPr lvl="1"/>
            <a:r>
              <a:rPr lang="en-NZ" smtClean="0"/>
              <a:t>Both for creating XAML applications for desktop, web, phone.</a:t>
            </a:r>
          </a:p>
          <a:p>
            <a:r>
              <a:rPr lang="en-NZ" smtClean="0"/>
              <a:t>Sketchflow (not in VS 2015).</a:t>
            </a:r>
          </a:p>
          <a:p>
            <a:pPr marL="0" indent="0">
              <a:buNone/>
            </a:pPr>
            <a:endParaRPr lang="en-NZ" smtClean="0"/>
          </a:p>
          <a:p>
            <a:endParaRPr lang="en-NZ" smtClean="0"/>
          </a:p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64423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A13F872D-0A47-471F-B0C8-62BCA530621A}" type="slidenum">
              <a:rPr lang="en-GB" altLang="en-US"/>
              <a:pPr/>
              <a:t>3</a:t>
            </a:fld>
            <a:endParaRPr lang="en-GB" altLang="en-US"/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title"/>
          </p:nvPr>
        </p:nvSpPr>
        <p:spPr>
          <a:xfrm>
            <a:off x="2436813" y="355600"/>
            <a:ext cx="4281487" cy="75882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4400"/>
              <a:t>Why prototype?</a:t>
            </a:r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/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422275" y="1524000"/>
            <a:ext cx="83693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55600" indent="-271463">
              <a:defRPr>
                <a:solidFill>
                  <a:schemeClr val="tx1"/>
                </a:solidFill>
                <a:latin typeface="Arial" charset="0"/>
              </a:defRPr>
            </a:lvl1pPr>
            <a:lvl2pPr marL="534988"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Evaluation and feedback are central to interaction design</a:t>
            </a:r>
          </a:p>
          <a:p>
            <a:pPr eaLnBrk="0" hangingPunct="0"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Stakeholders can see, hold, interact with a prototype more easily than a document or a drawing</a:t>
            </a:r>
          </a:p>
          <a:p>
            <a:pPr eaLnBrk="0" hangingPunct="0"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Team members can communicate effectively</a:t>
            </a:r>
          </a:p>
          <a:p>
            <a:pPr eaLnBrk="0" hangingPunct="0"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You can test out ideas for yourself </a:t>
            </a:r>
          </a:p>
          <a:p>
            <a:pPr eaLnBrk="0" hangingPunct="0"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It encourages reflection: very important aspect of design </a:t>
            </a:r>
          </a:p>
          <a:p>
            <a:pPr eaLnBrk="0" hangingPunct="0"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Prototypes answer questions, and support designers in choosing between alternatives </a:t>
            </a:r>
            <a:endParaRPr lang="en-US" altLang="en-US" sz="24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15943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NZ" dirty="0"/>
              <a:t>Visual Studio </a:t>
            </a:r>
            <a:r>
              <a:rPr lang="en-NZ" dirty="0" smtClean="0"/>
              <a:t>(and Blend) both </a:t>
            </a:r>
            <a:r>
              <a:rPr lang="en-NZ" dirty="0"/>
              <a:t>provide visual tools for building engaging user interfaces and rich media experiences for XAML-based Windows desktop, web, Windows Phone, and Windows Store apps. </a:t>
            </a:r>
            <a:endParaRPr lang="en-NZ" dirty="0" smtClean="0"/>
          </a:p>
          <a:p>
            <a:r>
              <a:rPr lang="en-NZ" dirty="0"/>
              <a:t>Windows Presentation Foundation (WPF) is a UI framework that creates desktop client applications. The WPF development platform supports a broad set of application development features, including an application model, resources, controls, graphics, layout, data binding, documents, and security. </a:t>
            </a:r>
            <a:endParaRPr lang="en-NZ" dirty="0" smtClean="0"/>
          </a:p>
          <a:p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Design Tools in Visual Studio (contd.)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6307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363272" cy="5760640"/>
          </a:xfrm>
        </p:spPr>
        <p:txBody>
          <a:bodyPr>
            <a:noAutofit/>
          </a:bodyPr>
          <a:lstStyle/>
          <a:p>
            <a:r>
              <a:rPr lang="en-NZ" sz="2200" dirty="0" smtClean="0"/>
              <a:t>Extensible Application </a:t>
            </a:r>
            <a:r>
              <a:rPr lang="en-NZ" sz="2200" dirty="0" err="1" smtClean="0"/>
              <a:t>Markup</a:t>
            </a:r>
            <a:r>
              <a:rPr lang="en-NZ" sz="2200" dirty="0" smtClean="0"/>
              <a:t> Language</a:t>
            </a:r>
          </a:p>
          <a:p>
            <a:r>
              <a:rPr lang="en-NZ" sz="2200" dirty="0" smtClean="0"/>
              <a:t>Microsoft XML-based </a:t>
            </a:r>
            <a:r>
              <a:rPr lang="en-NZ" sz="2200" dirty="0" err="1" smtClean="0"/>
              <a:t>markup</a:t>
            </a:r>
            <a:r>
              <a:rPr lang="en-NZ" sz="2200" dirty="0" smtClean="0"/>
              <a:t> language.</a:t>
            </a:r>
          </a:p>
          <a:p>
            <a:r>
              <a:rPr lang="en-NZ" sz="2200" dirty="0" smtClean="0"/>
              <a:t>Used as a user interface </a:t>
            </a:r>
            <a:r>
              <a:rPr lang="en-NZ" sz="2200" dirty="0" err="1" smtClean="0"/>
              <a:t>markup</a:t>
            </a:r>
            <a:r>
              <a:rPr lang="en-NZ" sz="2200" dirty="0" smtClean="0"/>
              <a:t> language to define UI elements (such as controls, text, images, etc.), eventing, etc.</a:t>
            </a:r>
          </a:p>
          <a:p>
            <a:r>
              <a:rPr lang="en-NZ" sz="2200" dirty="0" smtClean="0"/>
              <a:t>XAML </a:t>
            </a:r>
            <a:r>
              <a:rPr lang="en-NZ" sz="2200" dirty="0"/>
              <a:t>is </a:t>
            </a:r>
            <a:r>
              <a:rPr lang="en-NZ" sz="2200" dirty="0" smtClean="0"/>
              <a:t>declarative and </a:t>
            </a:r>
            <a:r>
              <a:rPr lang="en-NZ" sz="2200" dirty="0"/>
              <a:t>requires the addition of code if you need to add run-time logic to your application. </a:t>
            </a:r>
            <a:endParaRPr lang="en-NZ" sz="2200" dirty="0" smtClean="0"/>
          </a:p>
          <a:p>
            <a:r>
              <a:rPr lang="en-NZ" sz="2200" dirty="0" smtClean="0"/>
              <a:t>If </a:t>
            </a:r>
            <a:r>
              <a:rPr lang="en-NZ" sz="2200" dirty="0"/>
              <a:t>your application uses only XAML, you can create and animate UI elements, and configure them to respond in a limited way to user input (by using event triggers</a:t>
            </a:r>
            <a:r>
              <a:rPr lang="en-NZ" sz="2200" dirty="0" smtClean="0"/>
              <a:t>)</a:t>
            </a:r>
          </a:p>
          <a:p>
            <a:r>
              <a:rPr lang="en-NZ" sz="2200" dirty="0" smtClean="0"/>
              <a:t>You need to add to your </a:t>
            </a:r>
            <a:r>
              <a:rPr lang="en-NZ" sz="2200" dirty="0"/>
              <a:t>application </a:t>
            </a:r>
            <a:r>
              <a:rPr lang="en-NZ" sz="2200" dirty="0" smtClean="0"/>
              <a:t>to </a:t>
            </a:r>
            <a:r>
              <a:rPr lang="en-NZ" sz="2200" dirty="0"/>
              <a:t>perform and respond to calculations or spontaneously create new UI </a:t>
            </a:r>
            <a:r>
              <a:rPr lang="en-NZ" sz="2200" dirty="0" smtClean="0"/>
              <a:t>elements. </a:t>
            </a:r>
          </a:p>
          <a:p>
            <a:r>
              <a:rPr lang="en-NZ" sz="2200" dirty="0" smtClean="0"/>
              <a:t>The </a:t>
            </a:r>
            <a:r>
              <a:rPr lang="en-NZ" sz="2200" dirty="0"/>
              <a:t>code for a XAML application is stored in a separate file from the XAML </a:t>
            </a:r>
            <a:r>
              <a:rPr lang="en-NZ" sz="2200" dirty="0" smtClean="0"/>
              <a:t>document.</a:t>
            </a:r>
            <a:endParaRPr lang="en-NZ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NZ" sz="3600" dirty="0" smtClean="0"/>
              <a:t>XAML</a:t>
            </a:r>
            <a:endParaRPr lang="en-NZ" sz="3600" dirty="0"/>
          </a:p>
        </p:txBody>
      </p:sp>
    </p:spTree>
    <p:extLst>
      <p:ext uri="{BB962C8B-B14F-4D97-AF65-F5344CB8AC3E}">
        <p14:creationId xmlns:p14="http://schemas.microsoft.com/office/powerpoint/2010/main" val="291428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24744"/>
            <a:ext cx="6408712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NZ" sz="3600" dirty="0" smtClean="0"/>
              <a:t>UI of </a:t>
            </a:r>
            <a:r>
              <a:rPr lang="en-NZ" sz="3600" dirty="0" err="1" smtClean="0"/>
              <a:t>Wpf</a:t>
            </a:r>
            <a:r>
              <a:rPr lang="en-NZ" sz="3600" dirty="0" smtClean="0"/>
              <a:t> Application (VS 2015 – XAML)</a:t>
            </a:r>
            <a:endParaRPr lang="en-NZ" sz="3600" dirty="0"/>
          </a:p>
        </p:txBody>
      </p:sp>
    </p:spTree>
    <p:extLst>
      <p:ext uri="{BB962C8B-B14F-4D97-AF65-F5344CB8AC3E}">
        <p14:creationId xmlns:p14="http://schemas.microsoft.com/office/powerpoint/2010/main" val="405241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smtClean="0"/>
              <a:t>Tutorial create a simple form in Visual Studio 2015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5"/>
            <a:ext cx="8229600" cy="1440160"/>
          </a:xfrm>
        </p:spPr>
        <p:txBody>
          <a:bodyPr/>
          <a:lstStyle/>
          <a:p>
            <a:r>
              <a:rPr lang="en-NZ" smtClean="0"/>
              <a:t>https://msdn.microsoft.com/en-us/library/dd492135.aspx</a:t>
            </a:r>
            <a:endParaRPr lang="en-NZ"/>
          </a:p>
        </p:txBody>
      </p:sp>
      <p:pic>
        <p:nvPicPr>
          <p:cNvPr id="1026" name="Picture 2" descr="Picture that you create in this tuto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73015"/>
            <a:ext cx="7137857" cy="264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586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mtClean="0"/>
              <a:t>Visual Studio 2015 Web Designer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smtClean="0"/>
              <a:t>https://docs.asp.net/en/latest/tutorials/your-first-aspnet-application.html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4534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smtClean="0"/>
              <a:t>Visual Studio 2015 XAML Designer Resources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/>
          <a:lstStyle/>
          <a:p>
            <a:r>
              <a:rPr lang="en-NZ" smtClean="0">
                <a:hlinkClick r:id="rId2"/>
              </a:rPr>
              <a:t>https://</a:t>
            </a:r>
            <a:r>
              <a:rPr lang="en-NZ" smtClean="0">
                <a:hlinkClick r:id="rId2"/>
              </a:rPr>
              <a:t>msdn.microsoft.com/en-us/library/hh921077.aspx</a:t>
            </a:r>
            <a:endParaRPr lang="en-NZ" smtClean="0"/>
          </a:p>
          <a:p>
            <a:r>
              <a:rPr lang="en-NZ">
                <a:hlinkClick r:id="rId2"/>
              </a:rPr>
              <a:t>https://msdn.microsoft.com/en-us/library/hh921077.aspx</a:t>
            </a:r>
            <a:endParaRPr lang="en-NZ"/>
          </a:p>
          <a:p>
            <a:r>
              <a:rPr lang="en-NZ">
                <a:hlinkClick r:id="rId3"/>
              </a:rPr>
              <a:t>https://mva.microsoft.com/en-US/training-courses/developing-universal-windows-apps-with-c-and-xaml-8363</a:t>
            </a:r>
            <a:r>
              <a:rPr lang="en-NZ"/>
              <a:t>  (Microsoft virtual academy)</a:t>
            </a:r>
          </a:p>
          <a:p>
            <a:pPr marL="0" indent="0">
              <a:buNone/>
            </a:pP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68930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smtClean="0"/>
              <a:t>Tutorial for Blend for Visual Studio 2015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smtClean="0"/>
              <a:t>https://msdn.microsoft.com/en-us/library/jj171012.aspx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4865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mtClean="0"/>
              <a:t>You can try this at home…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061047"/>
          </a:xfrm>
        </p:spPr>
        <p:txBody>
          <a:bodyPr>
            <a:normAutofit/>
          </a:bodyPr>
          <a:lstStyle/>
          <a:p>
            <a:r>
              <a:rPr lang="en-NZ" smtClean="0"/>
              <a:t>Visual Studio Community 2015</a:t>
            </a:r>
          </a:p>
          <a:p>
            <a:r>
              <a:rPr lang="en-NZ" smtClean="0"/>
              <a:t>Download and use for free for non-commercial purposes.</a:t>
            </a:r>
          </a:p>
          <a:p>
            <a:r>
              <a:rPr lang="en-NZ" smtClean="0"/>
              <a:t>Lots of resources on the web.</a:t>
            </a:r>
          </a:p>
          <a:p>
            <a:endParaRPr lang="en-NZ"/>
          </a:p>
          <a:p>
            <a:r>
              <a:rPr lang="en-NZ" smtClean="0"/>
              <a:t>You can also use any other tool of your choice.</a:t>
            </a:r>
          </a:p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9329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0D1ACD45-8BE6-4006-A493-330215A6DB4C}" type="slidenum">
              <a:rPr lang="en-GB" altLang="en-US"/>
              <a:pPr/>
              <a:t>4</a:t>
            </a:fld>
            <a:endParaRPr lang="en-GB" alt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 altLang="en-US"/>
              <a:t>www.id-book.com</a:t>
            </a:r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title"/>
          </p:nvPr>
        </p:nvSpPr>
        <p:spPr>
          <a:xfrm>
            <a:off x="1985963" y="355600"/>
            <a:ext cx="5187950" cy="75882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4400"/>
              <a:t>What to prototype?</a:t>
            </a:r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/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773113" y="1676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534988" indent="-349250"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0" hangingPunct="0">
              <a:spcBef>
                <a:spcPts val="600"/>
              </a:spcBef>
              <a:buFontTx/>
              <a:buChar char="•"/>
            </a:pPr>
            <a:r>
              <a:rPr lang="en-GB" altLang="en-US" sz="2800">
                <a:latin typeface="Verdana" pitchFamily="34" charset="0"/>
              </a:rPr>
              <a:t>Technical issues</a:t>
            </a:r>
          </a:p>
          <a:p>
            <a:pPr lvl="1" eaLnBrk="0" hangingPunct="0">
              <a:spcBef>
                <a:spcPts val="600"/>
              </a:spcBef>
              <a:buFontTx/>
              <a:buChar char="•"/>
            </a:pPr>
            <a:endParaRPr lang="en-GB" altLang="en-US" sz="2800">
              <a:latin typeface="Verdana" pitchFamily="34" charset="0"/>
            </a:endParaRPr>
          </a:p>
          <a:p>
            <a:pPr lvl="1" eaLnBrk="0" hangingPunct="0">
              <a:spcBef>
                <a:spcPts val="600"/>
              </a:spcBef>
              <a:buFontTx/>
              <a:buChar char="•"/>
            </a:pPr>
            <a:r>
              <a:rPr lang="en-GB" altLang="en-US" sz="2800">
                <a:latin typeface="Verdana" pitchFamily="34" charset="0"/>
              </a:rPr>
              <a:t>Work flow, task design</a:t>
            </a:r>
          </a:p>
          <a:p>
            <a:pPr lvl="1" eaLnBrk="0" hangingPunct="0">
              <a:spcBef>
                <a:spcPts val="600"/>
              </a:spcBef>
              <a:buFontTx/>
              <a:buChar char="•"/>
            </a:pPr>
            <a:endParaRPr lang="en-GB" altLang="en-US" sz="2800">
              <a:latin typeface="Verdana" pitchFamily="34" charset="0"/>
            </a:endParaRPr>
          </a:p>
          <a:p>
            <a:pPr lvl="1" eaLnBrk="0" hangingPunct="0">
              <a:spcBef>
                <a:spcPts val="600"/>
              </a:spcBef>
              <a:buFontTx/>
              <a:buChar char="•"/>
            </a:pPr>
            <a:r>
              <a:rPr lang="en-GB" altLang="en-US" sz="2800">
                <a:latin typeface="Verdana" pitchFamily="34" charset="0"/>
              </a:rPr>
              <a:t>Screen layouts and information display</a:t>
            </a:r>
          </a:p>
          <a:p>
            <a:pPr lvl="1" eaLnBrk="0" hangingPunct="0">
              <a:spcBef>
                <a:spcPts val="600"/>
              </a:spcBef>
              <a:buFontTx/>
              <a:buChar char="•"/>
            </a:pPr>
            <a:endParaRPr lang="en-GB" altLang="en-US" sz="2800">
              <a:latin typeface="Verdana" pitchFamily="34" charset="0"/>
            </a:endParaRPr>
          </a:p>
          <a:p>
            <a:pPr lvl="1" eaLnBrk="0" hangingPunct="0">
              <a:spcBef>
                <a:spcPts val="600"/>
              </a:spcBef>
              <a:buFontTx/>
              <a:buChar char="•"/>
            </a:pPr>
            <a:r>
              <a:rPr lang="en-GB" altLang="en-US" sz="2800">
                <a:latin typeface="Verdana" pitchFamily="34" charset="0"/>
              </a:rPr>
              <a:t>Difficult, controversial, critical areas</a:t>
            </a:r>
          </a:p>
          <a:p>
            <a:pPr eaLnBrk="0" hangingPunct="0">
              <a:spcBef>
                <a:spcPts val="600"/>
              </a:spcBef>
              <a:buFontTx/>
              <a:buChar char="•"/>
            </a:pPr>
            <a:endParaRPr lang="en-GB" altLang="en-US" sz="2800">
              <a:latin typeface="Verdan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658956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86B159D-EBFB-4C1B-B796-86325CF59E6A}" type="slidenum">
              <a:rPr lang="en-GB" altLang="en-US"/>
              <a:pPr/>
              <a:t>5</a:t>
            </a:fld>
            <a:endParaRPr lang="en-GB" alt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 altLang="en-US"/>
              <a:t>www.id-book.com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title"/>
          </p:nvPr>
        </p:nvSpPr>
        <p:spPr>
          <a:xfrm>
            <a:off x="1343025" y="355600"/>
            <a:ext cx="6496050" cy="75882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4400"/>
              <a:t>High-fidelity prototyping</a:t>
            </a: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/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352425" y="1219200"/>
            <a:ext cx="83693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indent="-271463"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0" hangingPunct="0">
              <a:lnSpc>
                <a:spcPct val="130000"/>
              </a:lnSpc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Uses materials that you would expect to be in the final product. </a:t>
            </a:r>
          </a:p>
          <a:p>
            <a:pPr lvl="1" eaLnBrk="0" hangingPunct="0">
              <a:lnSpc>
                <a:spcPct val="130000"/>
              </a:lnSpc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Prototype looks more like the final system than a low-fidelity version. </a:t>
            </a:r>
          </a:p>
          <a:p>
            <a:pPr lvl="1" eaLnBrk="0" hangingPunct="0">
              <a:lnSpc>
                <a:spcPct val="130000"/>
              </a:lnSpc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For a high-fidelity software prototype common environments include Macromedia Director, Visual Basic, and Smalltalk. </a:t>
            </a:r>
          </a:p>
          <a:p>
            <a:pPr lvl="1" eaLnBrk="0" hangingPunct="0">
              <a:lnSpc>
                <a:spcPct val="130000"/>
              </a:lnSpc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Danger that users think they have a full system…….see compromises  </a:t>
            </a:r>
            <a:r>
              <a:rPr lang="en-US" altLang="en-US" sz="2400">
                <a:latin typeface="Verdana" pitchFamily="34" charset="0"/>
              </a:rPr>
              <a:t>	</a:t>
            </a:r>
            <a:endParaRPr lang="en-US" altLang="en-US" sz="2400">
              <a:solidFill>
                <a:srgbClr val="000000"/>
              </a:solidFill>
              <a:latin typeface="Verdana" pitchFamily="34" charset="0"/>
            </a:endParaRPr>
          </a:p>
          <a:p>
            <a:pPr algn="ctr" eaLnBrk="0" hangingPunct="0"/>
            <a:endParaRPr lang="en-US" altLang="en-US" sz="2800">
              <a:latin typeface="Verdana" pitchFamily="34" charset="0"/>
            </a:endParaRPr>
          </a:p>
          <a:p>
            <a:pPr algn="ctr" eaLnBrk="0" hangingPunct="0"/>
            <a:endParaRPr lang="en-US" altLang="en-US" sz="28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9903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mtClean="0"/>
              <a:t>But…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smtClean="0"/>
              <a:t>Can be costly, especially if they don’t end up being used for the final design.</a:t>
            </a:r>
          </a:p>
          <a:p>
            <a:r>
              <a:rPr lang="en-NZ" smtClean="0"/>
              <a:t>Reviewers and testers tend to comment on superficial aspects rather than the content.</a:t>
            </a:r>
          </a:p>
          <a:p>
            <a:r>
              <a:rPr lang="en-NZ" smtClean="0"/>
              <a:t>Can mean developers become too invested and don’t want to change the design.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18847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03D3C2-C985-4E8E-9179-FEE1ECE8B0E8}" type="slidenum">
              <a:rPr lang="en-GB" altLang="en-US"/>
              <a:pPr/>
              <a:t>7</a:t>
            </a:fld>
            <a:endParaRPr lang="en-GB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title"/>
          </p:nvPr>
        </p:nvSpPr>
        <p:spPr>
          <a:xfrm>
            <a:off x="828675" y="355600"/>
            <a:ext cx="7510463" cy="75882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4400"/>
              <a:t>Compromises in prototyping</a:t>
            </a:r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633413" y="1447800"/>
            <a:ext cx="8088312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185738" indent="-185738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 marL="1084263" indent="-271463"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All prototypes involve compromises</a:t>
            </a:r>
          </a:p>
          <a:p>
            <a:pPr eaLnBrk="0" hangingPunct="0"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For software-based prototyping maybe there is a slow response? sketchy icons? limited functionality? </a:t>
            </a:r>
          </a:p>
          <a:p>
            <a:pPr eaLnBrk="0" hangingPunct="0"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Two common types of compromise</a:t>
            </a:r>
          </a:p>
          <a:p>
            <a:pPr lvl="2" eaLnBrk="0" hangingPunct="0"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‘horizontal’: provide a wide range of functions, but with little detail</a:t>
            </a:r>
          </a:p>
          <a:p>
            <a:pPr lvl="2" eaLnBrk="0" hangingPunct="0"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‘vertical’: provide a lot of detail for only a few functions</a:t>
            </a:r>
          </a:p>
          <a:p>
            <a:pPr eaLnBrk="0" hangingPunct="0">
              <a:spcBef>
                <a:spcPts val="600"/>
              </a:spcBef>
              <a:buFontTx/>
              <a:buChar char="•"/>
            </a:pPr>
            <a:r>
              <a:rPr lang="en-GB" altLang="en-US" sz="2400">
                <a:latin typeface="Verdana" pitchFamily="34" charset="0"/>
              </a:rPr>
              <a:t>Compromises in prototypes mustn’t be ignored. Product needs engineering</a:t>
            </a:r>
          </a:p>
          <a:p>
            <a:pPr algn="ctr" eaLnBrk="0" hangingPunct="0"/>
            <a:endParaRPr lang="en-US" altLang="en-US" sz="24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00521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mtClean="0"/>
              <a:t>Prototyping as Filter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smtClean="0"/>
              <a:t>Can use prototypes to filter/emphasise particular aspects of the design that you want to explore.</a:t>
            </a:r>
          </a:p>
          <a:p>
            <a:r>
              <a:rPr lang="en-NZ" smtClean="0"/>
              <a:t>Do you especially want to get information about:</a:t>
            </a:r>
          </a:p>
          <a:p>
            <a:pPr lvl="1"/>
            <a:r>
              <a:rPr lang="en-NZ" smtClean="0"/>
              <a:t>Layout</a:t>
            </a:r>
          </a:p>
          <a:p>
            <a:pPr lvl="1"/>
            <a:r>
              <a:rPr lang="en-NZ" smtClean="0"/>
              <a:t>Functionality</a:t>
            </a:r>
          </a:p>
          <a:p>
            <a:pPr lvl="1"/>
            <a:r>
              <a:rPr lang="en-NZ" smtClean="0"/>
              <a:t>Data aspects…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35893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AD4BA45F-24A6-43FA-865D-70A1EE3FFB6E}" type="slidenum">
              <a:rPr lang="en-GB" altLang="en-US"/>
              <a:pPr/>
              <a:t>9</a:t>
            </a:fld>
            <a:endParaRPr lang="en-GB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title"/>
          </p:nvPr>
        </p:nvSpPr>
        <p:spPr>
          <a:xfrm>
            <a:off x="-401638" y="188913"/>
            <a:ext cx="9545638" cy="142875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altLang="en-US" sz="4400"/>
              <a:t>Filtering dimensions of prototyping</a:t>
            </a:r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/>
          </a:p>
        </p:txBody>
      </p:sp>
      <p:pic>
        <p:nvPicPr>
          <p:cNvPr id="14345" name="Picture 9" descr="table_11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36"/>
          <a:stretch>
            <a:fillRect/>
          </a:stretch>
        </p:blipFill>
        <p:spPr bwMode="auto">
          <a:xfrm>
            <a:off x="395288" y="1700213"/>
            <a:ext cx="8424862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776918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663b71cd-614e-44bf-a683-1b5d3a4dc0a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b580e7e-d875-4148-b964-46d206638cb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1201</Words>
  <Application>Microsoft Office PowerPoint</Application>
  <PresentationFormat>On-screen Show (4:3)</PresentationFormat>
  <Paragraphs>270</Paragraphs>
  <Slides>37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High Fidelity Prototyping</vt:lpstr>
      <vt:lpstr>What is a prototype?</vt:lpstr>
      <vt:lpstr>Why prototype?</vt:lpstr>
      <vt:lpstr>What to prototype?</vt:lpstr>
      <vt:lpstr>High-fidelity prototyping</vt:lpstr>
      <vt:lpstr>But…</vt:lpstr>
      <vt:lpstr>Compromises in prototyping</vt:lpstr>
      <vt:lpstr>Prototyping as Filter</vt:lpstr>
      <vt:lpstr>Filtering dimensions of prototyping</vt:lpstr>
      <vt:lpstr>Prototyping as Manifestation</vt:lpstr>
      <vt:lpstr>Manifestation dimensions of prototyping</vt:lpstr>
      <vt:lpstr>Economic Principle of Prototyping</vt:lpstr>
      <vt:lpstr>Construction  </vt:lpstr>
      <vt:lpstr>Some Design Principals</vt:lpstr>
      <vt:lpstr>Areas of design</vt:lpstr>
      <vt:lpstr>Areas of design: Lines and Borders</vt:lpstr>
      <vt:lpstr>Areas of design: Colour</vt:lpstr>
      <vt:lpstr>Areas of design: Images</vt:lpstr>
      <vt:lpstr>Areas of design: Text</vt:lpstr>
      <vt:lpstr>Areas of design: Form Elements</vt:lpstr>
      <vt:lpstr>Areas of design: Navigation</vt:lpstr>
      <vt:lpstr>Grid-based Layouts</vt:lpstr>
      <vt:lpstr>Anatomy of a Web Page</vt:lpstr>
      <vt:lpstr>Some Web Page Structures</vt:lpstr>
      <vt:lpstr>Web Design Conventions</vt:lpstr>
      <vt:lpstr>Responsive Design</vt:lpstr>
      <vt:lpstr>Tools for High Fidelity Prototyping</vt:lpstr>
      <vt:lpstr>Visual Studio</vt:lpstr>
      <vt:lpstr>Design Tools in Visual Studio</vt:lpstr>
      <vt:lpstr>Design Tools in Visual Studio (contd.)</vt:lpstr>
      <vt:lpstr>XAML</vt:lpstr>
      <vt:lpstr>UI of Wpf Application (VS 2015 – XAML)</vt:lpstr>
      <vt:lpstr>Tutorial create a simple form in Visual Studio 2015</vt:lpstr>
      <vt:lpstr>Visual Studio 2015 Web Designer</vt:lpstr>
      <vt:lpstr>Visual Studio 2015 XAML Designer Resources</vt:lpstr>
      <vt:lpstr>Tutorial for Blend for Visual Studio 2015</vt:lpstr>
      <vt:lpstr>You can try this at home…</vt:lpstr>
    </vt:vector>
  </TitlesOfParts>
  <Company>Massey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Fidelity Prototyping</dc:title>
  <dc:creator>Stock, Kristin</dc:creator>
  <cp:lastModifiedBy>Stock, Kristin</cp:lastModifiedBy>
  <cp:revision>17</cp:revision>
  <dcterms:created xsi:type="dcterms:W3CDTF">2016-05-01T22:00:59Z</dcterms:created>
  <dcterms:modified xsi:type="dcterms:W3CDTF">2017-05-01T09:16:04Z</dcterms:modified>
</cp:coreProperties>
</file>